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59" r:id="rId3"/>
    <p:sldId id="260" r:id="rId4"/>
    <p:sldId id="261" r:id="rId5"/>
    <p:sldId id="275" r:id="rId6"/>
    <p:sldId id="262" r:id="rId7"/>
    <p:sldId id="266" r:id="rId8"/>
    <p:sldId id="284" r:id="rId9"/>
    <p:sldId id="277" r:id="rId10"/>
    <p:sldId id="283" r:id="rId11"/>
    <p:sldId id="263" r:id="rId12"/>
    <p:sldId id="264" r:id="rId13"/>
    <p:sldId id="278" r:id="rId14"/>
    <p:sldId id="265" r:id="rId15"/>
    <p:sldId id="273" r:id="rId16"/>
    <p:sldId id="279" r:id="rId17"/>
    <p:sldId id="272" r:id="rId18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680" y="6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4245" y="357504"/>
            <a:ext cx="6707088" cy="85725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ӘЛ-ФАРАБИ АТЫНДАҒЫ ҚАЗАҚ ҰЛТТЫҚ УНИВЕРСИТЕТІ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1335219"/>
            <a:ext cx="6480720" cy="18158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Саясаттану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технологиялар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кафедрасы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23728" y="2524636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err="1"/>
              <a:t>Саяси</a:t>
            </a:r>
            <a:r>
              <a:rPr lang="ru-RU" sz="2800" b="1" dirty="0"/>
              <a:t> </a:t>
            </a:r>
            <a:r>
              <a:rPr lang="ru-RU" sz="2800" b="1" dirty="0" err="1"/>
              <a:t>коммуникациялар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39752" y="3449546"/>
            <a:ext cx="32403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Абжаппарова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А.А.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Аға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оқытушы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07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97796"/>
            <a:ext cx="1214607" cy="1098947"/>
          </a:xfrm>
          <a:prstGeom prst="rect">
            <a:avLst/>
          </a:prstGeom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419622"/>
            <a:ext cx="8445624" cy="3394472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ru-RU" sz="1400" b="1" dirty="0">
                <a:solidFill>
                  <a:srgbClr val="3760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1877 ДЫБЫС ЖАЗУ</a:t>
            </a:r>
          </a:p>
          <a:p>
            <a:pPr marL="0" indent="0">
              <a:buNone/>
              <a:defRPr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Томас Эдисон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дыбысты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жазып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көбейте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алатын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фонограф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ойлап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тапты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  <a:defRPr/>
            </a:pPr>
            <a:r>
              <a:rPr lang="ru-RU" sz="1400" b="1" dirty="0">
                <a:solidFill>
                  <a:srgbClr val="3760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1888 КИНО</a:t>
            </a:r>
          </a:p>
          <a:p>
            <a:pPr marL="0" indent="0">
              <a:buNone/>
              <a:defRPr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Томас Эдисон мен Уильям Диксон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екі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құрылғы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ойлап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тапты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- «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кинетограф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» («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жазба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қозғалысы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»,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түсіру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құрылғысы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«кинетоскоп» («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қозғалысты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көрсету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»)</a:t>
            </a:r>
          </a:p>
          <a:p>
            <a:pPr marL="0" indent="0">
              <a:buNone/>
              <a:defRPr/>
            </a:pPr>
            <a:r>
              <a:rPr lang="ru-RU" sz="1400" b="1" dirty="0">
                <a:solidFill>
                  <a:srgbClr val="3760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1895 РАДИО</a:t>
            </a:r>
          </a:p>
          <a:p>
            <a:pPr marL="0" indent="0">
              <a:buNone/>
              <a:defRPr/>
            </a:pP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Гуглиелмо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Маркони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алғашқы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хабарды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радиотолқындар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арқылы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жіберді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  <a:defRPr/>
            </a:pPr>
            <a:r>
              <a:rPr lang="ru-RU" sz="1400" b="1" dirty="0">
                <a:solidFill>
                  <a:srgbClr val="3760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1927 </a:t>
            </a:r>
            <a:r>
              <a:rPr lang="ru-RU" sz="1400" b="1" dirty="0" err="1">
                <a:solidFill>
                  <a:srgbClr val="3760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теледидар</a:t>
            </a:r>
            <a:endParaRPr lang="ru-RU" sz="1400" b="1" dirty="0">
              <a:solidFill>
                <a:srgbClr val="37609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Фойло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Фарнсворт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сурет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талдағышты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ойлап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тапты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ол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катодты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сәуле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таратушы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түтік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ол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оны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қолданыстағы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қабылдағышқа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қосты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  <a:defRPr/>
            </a:pPr>
            <a:r>
              <a:rPr lang="ru-RU" sz="1400" b="1" dirty="0">
                <a:solidFill>
                  <a:srgbClr val="3760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1969 </a:t>
            </a:r>
            <a:r>
              <a:rPr lang="en-US" sz="1400" b="1" dirty="0">
                <a:solidFill>
                  <a:srgbClr val="3760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INTERNET</a:t>
            </a:r>
          </a:p>
          <a:p>
            <a:pPr marL="0" indent="0">
              <a:buNone/>
              <a:defRPr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АҚШ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қорғаныс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министрлігі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Интернетке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айналған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компьютерлік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желіні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құрды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07704" y="339502"/>
            <a:ext cx="61206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Бұқаралық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құралдарының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дамуы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9347867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123478"/>
            <a:ext cx="6563072" cy="1019473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БАҚ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маңыздылығының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өсу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факторлары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287491"/>
            <a:ext cx="8640959" cy="3394472"/>
          </a:xfrm>
        </p:spPr>
        <p:txBody>
          <a:bodyPr>
            <a:noAutofit/>
          </a:bodyPr>
          <a:lstStyle/>
          <a:p>
            <a:pPr marL="274320" indent="-274320">
              <a:buFont typeface="Wingdings"/>
              <a:buChar char=""/>
              <a:defRPr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ҚУАТТЫ АҚПАРАТ РЕСУРСЫ -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көптеген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әлеуметтік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институттардың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жұмысы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берудің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көзі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көзі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74320" indent="-274320">
              <a:buFont typeface="Wingdings"/>
              <a:buChar char=""/>
              <a:defRPr/>
            </a:pP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Көптеген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ұлттық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халықаралық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іс-шаралар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өтетін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кеңістік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арена);</a:t>
            </a:r>
          </a:p>
          <a:p>
            <a:pPr marL="274320" indent="-274320">
              <a:buFont typeface="Wingdings"/>
              <a:buChar char=""/>
              <a:defRPr/>
            </a:pP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Әлеуметтік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шындықтың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анықтамалары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бейнеленуінің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көзі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сонымен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қатар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қоғамның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әртүрлі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әлеуметтік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топтардың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мәдениеті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құндылықтарын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өзгерту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құру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кеңістігі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74320" indent="-274320">
              <a:buFont typeface="Wingdings"/>
              <a:buChar char=""/>
              <a:defRPr/>
            </a:pP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Даңқ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пен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беделді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мәртебенің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сондай-ақ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қоғамдық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аренада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тиімді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өкілдік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етудің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басты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кілті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74320" indent="-274320">
              <a:buFont typeface="Wingdings"/>
              <a:buChar char=""/>
              <a:defRPr/>
            </a:pP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Қоғамдық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көзқарас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тұрғысынан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НОРМАЛДЫ не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болатынын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критериймен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қамтамасыз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ететін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қоғамдық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тәртіп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жүйесінің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қайнар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көзі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74320" indent="-274320">
              <a:buFont typeface="Wingdings"/>
              <a:buChar char=""/>
              <a:defRPr/>
            </a:pP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Бұқаралық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құралдары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бос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уақытында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белсенділіктің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орталығын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білдіреді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демек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Көңіл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көтеру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құралы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болып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табылады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74320" indent="-274320">
              <a:buFont typeface="Wingdings"/>
              <a:buChar char=""/>
              <a:defRPr/>
            </a:pP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Бұқаралық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құралдары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жұмыспен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қамтылуға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мүмкіндік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беретін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көптеген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экономикалық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тиімділіктер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беретін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өсіп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келе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жатқан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ӨНДІРІС.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76659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45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195486"/>
            <a:ext cx="6635080" cy="857250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55676" y="1319956"/>
            <a:ext cx="7247148" cy="3802732"/>
          </a:xfrm>
        </p:spPr>
        <p:txBody>
          <a:bodyPr>
            <a:noAutofit/>
          </a:bodyPr>
          <a:lstStyle/>
          <a:p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Ақпараттық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қоғам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білімге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негізделген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қоғам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Елдердің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даму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деңгейі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халықтың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деңгейімен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анықталады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Қазіргі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заманғы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экономиканың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жедел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дамуы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күшінің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динамикасын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қажет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етеді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2123728" y="123478"/>
            <a:ext cx="6779096" cy="10194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FontTx/>
              <a:buChar char="-"/>
            </a:pPr>
            <a:r>
              <a:rPr lang="ru-RU" sz="1400" b="1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400" b="1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Ақпараттық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қоғам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53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303871"/>
            <a:ext cx="8229600" cy="857250"/>
          </a:xfrm>
        </p:spPr>
        <p:txBody>
          <a:bodyPr>
            <a:noAutofit/>
          </a:bodyPr>
          <a:lstStyle/>
          <a:p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Ақпараттық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қоғам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процестері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00150"/>
            <a:ext cx="8579296" cy="3747863"/>
          </a:xfrm>
        </p:spPr>
        <p:txBody>
          <a:bodyPr>
            <a:normAutofit/>
          </a:bodyPr>
          <a:lstStyle/>
          <a:p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Жаһандану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қашықтықты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қысқарту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жылдам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алмасу</a:t>
            </a:r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Цифрландыру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ақпаратты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цифрландыру</a:t>
            </a:r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Конвергенция -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электронды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ортадағы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барлық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түрлерінің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жиынтығы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78829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7400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84906"/>
            <a:ext cx="7056784" cy="857250"/>
          </a:xfrm>
        </p:spPr>
        <p:txBody>
          <a:bodyPr>
            <a:noAutofit/>
          </a:bodyPr>
          <a:lstStyle/>
          <a:p>
            <a:pPr marL="0" lvl="1"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err="1" smtClean="0"/>
              <a:t>Бұқаралық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ақпарат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құралдары</a:t>
            </a:r>
            <a:r>
              <a:rPr lang="ru-RU" sz="2400" b="1" dirty="0" smtClean="0"/>
              <a:t> «</a:t>
            </a:r>
            <a:r>
              <a:rPr lang="ru-RU" sz="2400" b="1" dirty="0" err="1" smtClean="0"/>
              <a:t>сандық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түрде</a:t>
            </a:r>
            <a:r>
              <a:rPr lang="ru-RU" sz="2400" b="1" dirty="0" smtClean="0"/>
              <a:t>»</a:t>
            </a:r>
            <a:endParaRPr lang="" sz="2400" b="1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275606"/>
            <a:ext cx="8469961" cy="3603847"/>
          </a:xfrm>
        </p:spPr>
        <p:txBody>
          <a:bodyPr>
            <a:normAutofit fontScale="85000" lnSpcReduction="20000"/>
          </a:bodyPr>
          <a:lstStyle/>
          <a:p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Газеттер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компьютерде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теріліп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электронды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нұсқалары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Интернетте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бар.</a:t>
            </a:r>
          </a:p>
          <a:p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Сандық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радио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жиіліктер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санын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көбейтуге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мүмкіндік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береді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оны Интернет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байланысы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бар компьютер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арқылы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тыңдауға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болады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Теледидар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да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сандық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жүйеге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көшуде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Цифрландыру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процесі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барлық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дәстүрлі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бұқаралық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құралдарына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қол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жетімділікті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жеңілдететін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жеңілдететін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барлық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бұқаралық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құралдарын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біршама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біріктіретін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біріктіретін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өте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маңызды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нүктеге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айналуда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4906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33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205979"/>
            <a:ext cx="6635080" cy="857250"/>
          </a:xfrm>
        </p:spPr>
        <p:txBody>
          <a:bodyPr>
            <a:noAutofit/>
          </a:bodyPr>
          <a:lstStyle/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БАҚ </a:t>
            </a:r>
            <a:r>
              <a:rPr 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қоғам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35645"/>
            <a:ext cx="8784976" cy="2958977"/>
          </a:xfrm>
        </p:spPr>
        <p:txBody>
          <a:bodyPr>
            <a:noAutofit/>
          </a:bodyPr>
          <a:lstStyle/>
          <a:p>
            <a:pPr marL="274320" indent="-274320">
              <a:buFont typeface="Wingdings"/>
              <a:buChar char=""/>
              <a:defRPr/>
            </a:pP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Қоғамдық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қатынастарды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ұйымның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қоғаммен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жағымды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қатынастар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орнатуға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бағытталған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мақсатты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коммуникациялық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қызметі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ретінде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қарастыруға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болады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74320" indent="-274320">
              <a:buFont typeface="Wingdings"/>
              <a:buChar char=""/>
              <a:defRPr/>
            </a:pP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Жұртшылық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алдында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жағымды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имидж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қалыптастырудың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құралы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сыртқы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ортаға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шығатын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ақпаратты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бақылау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басқару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болып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табылады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Бұқаралық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құралдары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өзінің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кең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таралуы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адамдардың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үлкен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тобын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қамту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әлеуетіне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байланысты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осындай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ақпаратты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таратудың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ең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тиімді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арнасы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болып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табылады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74320" indent="-274320">
              <a:buFont typeface="Wingdings"/>
              <a:buChar char=""/>
              <a:defRPr/>
            </a:pP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Бұқаралық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құралдары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әлеуметтік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субъект пен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қоғам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арасындағы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байланыстың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кеңдігі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дәйектілігін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қамтамасыз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етеді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Демек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бұқаралық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құралдары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тарататын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имидж -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көпшіліктің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көз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алдында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қалыптасып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келе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жатқан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сурет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8911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4405" y="513531"/>
            <a:ext cx="6635080" cy="857250"/>
          </a:xfrm>
        </p:spPr>
        <p:txBody>
          <a:bodyPr>
            <a:noAutofit/>
          </a:bodyPr>
          <a:lstStyle/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Медиа </a:t>
            </a:r>
            <a:r>
              <a:rPr lang="ru-RU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рилейшнз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635646"/>
            <a:ext cx="8229600" cy="3394472"/>
          </a:xfrm>
        </p:spPr>
        <p:txBody>
          <a:bodyPr>
            <a:normAutofit fontScale="70000" lnSpcReduction="20000"/>
          </a:bodyPr>
          <a:lstStyle/>
          <a:p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Медиа-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рилейшнз</a:t>
            </a:r>
            <a:r>
              <a:rPr lang="ru-RU" altLang="ru-RU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ұйымның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оң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имиджін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қалыптастыруға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бағытталған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БАҚ-пен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Оған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мыналар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кіреді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танымдық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оқиғалық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сипаттағы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басылымдарды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шығару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бұқаралық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құралдарына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орналастыру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әр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түрлі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акциялар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науқандарды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баспасөз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қызметі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баспасөз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турларын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ұйымдастыру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бұқаралық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құралдарының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назарын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аудару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мақсатында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ақпараттық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себептерді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құру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1140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267494"/>
            <a:ext cx="6563072" cy="936103"/>
          </a:xfrm>
        </p:spPr>
        <p:txBody>
          <a:bodyPr>
            <a:normAutofit fontScale="90000"/>
          </a:bodyPr>
          <a:lstStyle/>
          <a:p>
            <a:pPr lvl="0"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Использованная литература</a:t>
            </a:r>
            <a:r>
              <a:rPr lang="en-US" sz="27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: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en-US" sz="1800" dirty="0"/>
              <a:t>1. </a:t>
            </a:r>
            <a:r>
              <a:rPr lang="en-US" sz="1800" dirty="0" err="1"/>
              <a:t>Aalberg</a:t>
            </a:r>
            <a:r>
              <a:rPr lang="en-US" sz="1800" dirty="0"/>
              <a:t> T. Populist Political Communication in Europe. </a:t>
            </a:r>
            <a:r>
              <a:rPr lang="ru-RU" sz="1800" dirty="0" err="1"/>
              <a:t>Routledge</a:t>
            </a:r>
            <a:r>
              <a:rPr lang="ru-RU" sz="1800" dirty="0"/>
              <a:t>, 2016. — 412 p.</a:t>
            </a:r>
            <a:br>
              <a:rPr lang="ru-RU" sz="1800" dirty="0"/>
            </a:br>
            <a:r>
              <a:rPr lang="ru-RU" sz="1800" dirty="0"/>
              <a:t>2. Политическая коммуникация. Теория, образование, опыт : учеб. пос. : в 2 ч. Ч. 1 : Исследование и преподавание политической коммуникации / З. Ф.  </a:t>
            </a:r>
            <a:r>
              <a:rPr lang="ru-RU" sz="1800" dirty="0" err="1"/>
              <a:t>Хубецова</a:t>
            </a:r>
            <a:r>
              <a:rPr lang="ru-RU" sz="1800" dirty="0"/>
              <a:t> ; науч. ред. С. Г. Корконосенко. — М. : ООО «Смелый дизайнер»,  2017. — 142 с.</a:t>
            </a:r>
            <a:br>
              <a:rPr lang="ru-RU" sz="1800" dirty="0"/>
            </a:br>
            <a:r>
              <a:rPr lang="ru-RU" sz="1800" dirty="0"/>
              <a:t>3. Алексеенко А., </a:t>
            </a:r>
            <a:r>
              <a:rPr lang="ru-RU" sz="1800" dirty="0" err="1"/>
              <a:t>Жусупова</a:t>
            </a:r>
            <a:r>
              <a:rPr lang="ru-RU" sz="1800" dirty="0"/>
              <a:t> А., </a:t>
            </a:r>
            <a:r>
              <a:rPr lang="ru-RU" sz="1800" dirty="0" err="1"/>
              <a:t>Илеуова</a:t>
            </a:r>
            <a:r>
              <a:rPr lang="ru-RU" sz="1800" dirty="0"/>
              <a:t> Г. и др. Социальный портрет современного </a:t>
            </a:r>
            <a:r>
              <a:rPr lang="ru-RU" sz="1800" dirty="0" err="1"/>
              <a:t>казахстанкского</a:t>
            </a:r>
            <a:r>
              <a:rPr lang="ru-RU" sz="1800" dirty="0"/>
              <a:t> общества.- А.: ИМЭП при Фонде Первого Президента, 2015 г. </a:t>
            </a:r>
            <a:br>
              <a:rPr lang="ru-RU" sz="1800" dirty="0"/>
            </a:br>
            <a:r>
              <a:rPr lang="ru-RU" sz="1800" dirty="0"/>
              <a:t>4. </a:t>
            </a:r>
            <a:r>
              <a:rPr lang="en-US" sz="1800" dirty="0" err="1"/>
              <a:t>Drezner</a:t>
            </a:r>
            <a:r>
              <a:rPr lang="ru-RU" sz="1800" dirty="0"/>
              <a:t>, </a:t>
            </a:r>
            <a:r>
              <a:rPr lang="en-US" sz="1800" dirty="0"/>
              <a:t>Daniel and </a:t>
            </a:r>
            <a:r>
              <a:rPr lang="en-US" sz="1800" dirty="0" err="1"/>
              <a:t>Henr</a:t>
            </a:r>
            <a:r>
              <a:rPr lang="en-US" sz="1800" dirty="0"/>
              <a:t> y Farrell</a:t>
            </a:r>
            <a:r>
              <a:rPr lang="ru-RU" sz="1800" dirty="0"/>
              <a:t>. </a:t>
            </a:r>
            <a:r>
              <a:rPr lang="en-US" sz="1800" dirty="0"/>
              <a:t>“The Power an d Politics of Blogs.” In Proceedings of the Annual Meeting of the American Political Science Association, 2014.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>5. Анохина Н.В., </a:t>
            </a:r>
            <a:r>
              <a:rPr lang="ru-RU" sz="1800" dirty="0" err="1"/>
              <a:t>Малаканова</a:t>
            </a:r>
            <a:r>
              <a:rPr lang="ru-RU" sz="1800" dirty="0"/>
              <a:t> О.А. Политическая коммуникация // Политический процесс: основные аспекты и способы анализа / под ред. Е.Ю. Мелешкиной. М: "Инфра-М", 2017. 302 с.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3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1720" y="1653648"/>
            <a:ext cx="6624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/>
              <a:t>Саяси</a:t>
            </a:r>
            <a:r>
              <a:rPr lang="ru-RU" sz="3200" b="1" dirty="0" smtClean="0"/>
              <a:t> коммуникация</a:t>
            </a:r>
            <a:endParaRPr lang="ru-RU" sz="32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59632" y="2427734"/>
            <a:ext cx="748883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Дәріс</a:t>
            </a:r>
            <a:r>
              <a:rPr lang="ru-RU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</a:t>
            </a:r>
          </a:p>
          <a:p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Бұқаралық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құралдары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қазіргі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қоғамдағы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байланыстың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каналы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ретінде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34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err="1">
                <a:latin typeface="Arial" pitchFamily="34" charset="0"/>
                <a:cs typeface="Arial" pitchFamily="34" charset="0"/>
              </a:rPr>
              <a:t>Дәріс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жоспары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" sz="2400" b="1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3728" y="1200151"/>
            <a:ext cx="6563072" cy="3394472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Бұқаралық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құралдары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бұқаралық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коммуникация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нысаны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ретінде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Tx/>
              <a:buChar char="-"/>
            </a:pP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Бұқаралық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құралдарының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дамуы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Tx/>
              <a:buChar char="-"/>
            </a:pP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Әлемдік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кеңістіктегі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бұқаралық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құралдарының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рөлі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107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x-none" sz="2400" b="1" dirty="0" err="1">
                <a:latin typeface="Arial" pitchFamily="34" charset="0"/>
                <a:cs typeface="Arial" pitchFamily="34" charset="0"/>
              </a:rPr>
              <a:t>Зерттеу</a:t>
            </a:r>
            <a:r>
              <a:rPr lang="ru-RU" altLang="x-none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altLang="x-none" sz="2400" b="1" dirty="0" err="1">
                <a:latin typeface="Arial" pitchFamily="34" charset="0"/>
                <a:cs typeface="Arial" pitchFamily="34" charset="0"/>
              </a:rPr>
              <a:t>мақсаты</a:t>
            </a:r>
            <a:r>
              <a:rPr lang="ru-RU" altLang="x-none" sz="2400" b="1" dirty="0">
                <a:latin typeface="Arial" pitchFamily="34" charset="0"/>
                <a:cs typeface="Arial" pitchFamily="34" charset="0"/>
              </a:rPr>
              <a:t> 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9672" y="1200151"/>
            <a:ext cx="7067128" cy="339447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зерттеу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:</a:t>
            </a:r>
          </a:p>
          <a:p>
            <a:pPr marL="0" lvl="0" indent="0">
              <a:buNone/>
            </a:pPr>
            <a:r>
              <a:rPr lang="ru-RU" sz="2400" dirty="0" err="1">
                <a:latin typeface="Arial" pitchFamily="34" charset="0"/>
                <a:cs typeface="Arial" pitchFamily="34" charset="0"/>
              </a:rPr>
              <a:t>бұқаралық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коммуникацияның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маңыздылығы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;</a:t>
            </a:r>
          </a:p>
          <a:p>
            <a:pPr marL="0" lvl="0" indent="0">
              <a:buNone/>
            </a:pPr>
            <a:r>
              <a:rPr lang="ru-RU" sz="2400" dirty="0" err="1">
                <a:latin typeface="Arial" pitchFamily="34" charset="0"/>
                <a:cs typeface="Arial" pitchFamily="34" charset="0"/>
              </a:rPr>
              <a:t>бұқаралық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ақпарат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құралдарының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қоғамға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әсер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ету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ерекшеліктері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;</a:t>
            </a:r>
          </a:p>
          <a:p>
            <a:pPr marL="0" lvl="0" indent="0">
              <a:buNone/>
            </a:pPr>
            <a:r>
              <a:rPr lang="ru-RU" sz="2400" dirty="0" err="1">
                <a:latin typeface="Arial" pitchFamily="34" charset="0"/>
                <a:cs typeface="Arial" pitchFamily="34" charset="0"/>
              </a:rPr>
              <a:t>қазіргі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әлемдегі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бұқаралық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ақпарат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құралдарының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рөлі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.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12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1807" y="355507"/>
            <a:ext cx="7241361" cy="857250"/>
          </a:xfrm>
        </p:spPr>
        <p:txBody>
          <a:bodyPr>
            <a:noAutofit/>
          </a:bodyPr>
          <a:lstStyle/>
          <a:p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Бұқаралық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коммуникацияның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сипаттамалары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419622"/>
            <a:ext cx="8229600" cy="3394472"/>
          </a:xfrm>
        </p:spPr>
        <p:txBody>
          <a:bodyPr>
            <a:noAutofit/>
          </a:bodyPr>
          <a:lstStyle/>
          <a:p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Техникалық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құралдарды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қолдана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отырып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процестерін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жүзеге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асыру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Ақпараттың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барлығына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қол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жетімділігі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Көрермендер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жаппай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тарап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кетті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0120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457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205979"/>
            <a:ext cx="6635080" cy="857250"/>
          </a:xfrm>
        </p:spPr>
        <p:txBody>
          <a:bodyPr>
            <a:normAutofit fontScale="90000"/>
          </a:bodyPr>
          <a:lstStyle/>
          <a:p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Бұқаралық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коммуникацияның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анықтамасы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635646"/>
            <a:ext cx="8352928" cy="339447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Бұқаралық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коммуникация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дегеніміз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адамдардың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бағалауы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пікірлері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мінез-құлқына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әсер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ету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мақсатында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хабарламаларды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сандық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дисперсті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аудитория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арасында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жүйелі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түрде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тарату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» [1];</a:t>
            </a:r>
          </a:p>
          <a:p>
            <a:pPr marL="0" indent="0">
              <a:buNone/>
              <a:defRPr/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Бұқаралық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коммуникация -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ақпаратты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тасымалдау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жинақтау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арқылы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символдық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материалдарды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институционалды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түрде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өндіру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жаппай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тарату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» [2].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4320" indent="-274320">
              <a:buNone/>
              <a:defRPr/>
            </a:pPr>
            <a:r>
              <a:rPr lang="ru-RU" sz="1800" dirty="0">
                <a:solidFill>
                  <a:srgbClr val="00A1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[1]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Философский энциклопедический словарь. М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1989.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.344.</a:t>
            </a: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4320" indent="-274320">
              <a:buNone/>
              <a:defRPr/>
            </a:pPr>
            <a:r>
              <a:rPr lang="ru-RU" sz="1800" dirty="0">
                <a:solidFill>
                  <a:srgbClr val="00A1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[2]</a:t>
            </a:r>
            <a:r>
              <a:rPr lang="en-US" sz="1800" dirty="0">
                <a:solidFill>
                  <a:srgbClr val="00A1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Thompson J.B. Ideology and Modern Culture. Oxford: Polity Press.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1990.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. 219.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21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389515"/>
            <a:ext cx="6563072" cy="857250"/>
          </a:xfrm>
        </p:spPr>
        <p:txBody>
          <a:bodyPr>
            <a:noAutofit/>
          </a:bodyPr>
          <a:lstStyle/>
          <a:p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Бұқаралық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коммуникация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7664" y="1347614"/>
            <a:ext cx="7139136" cy="3394472"/>
          </a:xfrm>
        </p:spPr>
        <p:txBody>
          <a:bodyPr>
            <a:noAutofit/>
          </a:bodyPr>
          <a:lstStyle/>
          <a:p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Мәдениет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бизнес институты</a:t>
            </a:r>
          </a:p>
          <a:p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Ақпараттың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көзі</a:t>
            </a: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Қоғамдық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өмірді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ұйымдастырудың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құралы</a:t>
            </a: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Көңіл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көтеруге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істеуге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сауда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жасауға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арналған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орта</a:t>
            </a:r>
          </a:p>
          <a:p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Амбицияларды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жүзеге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асыруға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арналған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орта</a:t>
            </a:r>
            <a:endParaRPr lang="en-US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10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9752" y="205979"/>
            <a:ext cx="6347048" cy="857250"/>
          </a:xfrm>
        </p:spPr>
        <p:txBody>
          <a:bodyPr>
            <a:normAutofit fontScale="90000"/>
          </a:bodyPr>
          <a:lstStyle/>
          <a:p>
            <a:r>
              <a:rPr lang="ru-RU" sz="2700" b="1" dirty="0" err="1">
                <a:latin typeface="Arial" panose="020B0604020202020204" pitchFamily="34" charset="0"/>
                <a:cs typeface="Arial" panose="020B0604020202020204" pitchFamily="34" charset="0"/>
              </a:rPr>
              <a:t>Жүйедегі</a:t>
            </a:r>
            <a:r>
              <a:rPr lang="ru-RU" sz="2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700" b="1" dirty="0" err="1">
                <a:latin typeface="Arial" panose="020B0604020202020204" pitchFamily="34" charset="0"/>
                <a:cs typeface="Arial" panose="020B0604020202020204" pitchFamily="34" charset="0"/>
              </a:rPr>
              <a:t>революциялық</a:t>
            </a:r>
            <a:r>
              <a:rPr lang="ru-RU" sz="2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700" b="1" dirty="0" err="1">
                <a:latin typeface="Arial" panose="020B0604020202020204" pitchFamily="34" charset="0"/>
                <a:cs typeface="Arial" panose="020B0604020202020204" pitchFamily="34" charset="0"/>
              </a:rPr>
              <a:t>өзгерістер</a:t>
            </a:r>
            <a:r>
              <a:rPr lang="ru-RU" sz="27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700" b="1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ақпаратты</a:t>
            </a:r>
            <a:r>
              <a:rPr lang="ru-RU" sz="2700" b="1" dirty="0">
                <a:latin typeface="Arial" panose="020B0604020202020204" pitchFamily="34" charset="0"/>
                <a:cs typeface="Arial" panose="020B0604020202020204" pitchFamily="34" charset="0"/>
              </a:rPr>
              <a:t> беру, </a:t>
            </a:r>
            <a:r>
              <a:rPr lang="ru-RU" sz="2700" b="1" dirty="0" err="1">
                <a:latin typeface="Arial" panose="020B0604020202020204" pitchFamily="34" charset="0"/>
                <a:cs typeface="Arial" panose="020B0604020202020204" pitchFamily="34" charset="0"/>
              </a:rPr>
              <a:t>сақтау</a:t>
            </a:r>
            <a:r>
              <a:rPr lang="ru-RU" sz="2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700" b="1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700" b="1" dirty="0" err="1">
                <a:latin typeface="Arial" panose="020B0604020202020204" pitchFamily="34" charset="0"/>
                <a:cs typeface="Arial" panose="020B0604020202020204" pitchFamily="34" charset="0"/>
              </a:rPr>
              <a:t>түрлендіру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9621"/>
            <a:ext cx="8229600" cy="3175001"/>
          </a:xfrm>
        </p:spPr>
        <p:txBody>
          <a:bodyPr>
            <a:normAutofit fontScale="85000" lnSpcReduction="20000"/>
          </a:bodyPr>
          <a:lstStyle/>
          <a:p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Жанды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сөйлеу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тілін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құру</a:t>
            </a:r>
            <a:endParaRPr lang="ru-RU" alt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Жазу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өнертабысы</a:t>
            </a:r>
            <a:endParaRPr lang="ru-RU" alt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Типография</a:t>
            </a:r>
          </a:p>
          <a:p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Электрлік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технологияларға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негізделген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телекоммуникациялық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жүйелерді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ойлап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табу (телеграф, телефон, радио,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теледидар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жылдамдықты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есептеу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желілерінің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пайда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болуы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(Интернет)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33192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7350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195486"/>
            <a:ext cx="7200800" cy="857250"/>
          </a:xfrm>
        </p:spPr>
        <p:txBody>
          <a:bodyPr>
            <a:normAutofit fontScale="90000"/>
          </a:bodyPr>
          <a:lstStyle/>
          <a:p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Бұқаралық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құралдарының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дамуы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91630"/>
            <a:ext cx="8445624" cy="3394472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ru-RU" sz="1600" b="1" dirty="0">
                <a:solidFill>
                  <a:srgbClr val="3760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1446 БАРЛЫҒЫНЫҢ БАСТАЛУЫ:</a:t>
            </a:r>
          </a:p>
          <a:p>
            <a:pPr marL="0" indent="0">
              <a:buNone/>
              <a:defRPr/>
            </a:pP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Страсбургтегі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Йоханнес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Гутенберг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баспа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материалдарын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жаппай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шығаруға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мүмкіндік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беретін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баспа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машинасын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ойлап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тапты</a:t>
            </a:r>
            <a:r>
              <a:rPr lang="ru-RU" sz="1600" b="1" dirty="0">
                <a:solidFill>
                  <a:srgbClr val="3760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  <a:defRPr/>
            </a:pPr>
            <a:r>
              <a:rPr lang="ru-RU" sz="1600" b="1" dirty="0">
                <a:solidFill>
                  <a:srgbClr val="3760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1455 КІТАП</a:t>
            </a:r>
          </a:p>
          <a:p>
            <a:pPr marL="0" indent="0">
              <a:buNone/>
              <a:defRPr/>
            </a:pP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Йоханнес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Гутенберг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42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жолдан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тұратын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Інжілді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жарыққа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шығарды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ол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басылған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алғашқы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кітап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болды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  <a:defRPr/>
            </a:pPr>
            <a:r>
              <a:rPr lang="ru-RU" sz="1600" b="1" dirty="0">
                <a:solidFill>
                  <a:srgbClr val="3760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1690 ГАЗЕТ</a:t>
            </a:r>
          </a:p>
          <a:p>
            <a:pPr marL="0" indent="0">
              <a:buNone/>
              <a:defRPr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Бен Харрис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Publick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деп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терді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Ағылшын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отарларындағы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алғашқы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газет.</a:t>
            </a:r>
          </a:p>
          <a:p>
            <a:pPr marL="0" indent="0">
              <a:buNone/>
              <a:defRPr/>
            </a:pPr>
            <a:r>
              <a:rPr lang="ru-RU" sz="1600" b="1" dirty="0">
                <a:solidFill>
                  <a:srgbClr val="3760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1741 ЖУРНАЛ</a:t>
            </a:r>
          </a:p>
          <a:p>
            <a:pPr marL="0" indent="0">
              <a:buNone/>
              <a:defRPr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Эндрю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Брэдфорд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американдық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журналды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ал Бенджамин Франклин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ағылшын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колонияларында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алғашқы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журналдарды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шығарған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General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журналын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шығарды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97796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4731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765</Words>
  <Application>Microsoft Office PowerPoint</Application>
  <PresentationFormat>Экран (16:9)</PresentationFormat>
  <Paragraphs>95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Arial</vt:lpstr>
      <vt:lpstr>Calibri</vt:lpstr>
      <vt:lpstr>Wingdings</vt:lpstr>
      <vt:lpstr>Тема Office</vt:lpstr>
      <vt:lpstr>ӘЛ-ФАРАБИ АТЫНДАҒЫ ҚАЗАҚ ҰЛТТЫҚ УНИВЕРСИТЕТІ</vt:lpstr>
      <vt:lpstr>Презентация PowerPoint</vt:lpstr>
      <vt:lpstr>Дәріс жоспары :</vt:lpstr>
      <vt:lpstr>Зерттеу мақсаты :</vt:lpstr>
      <vt:lpstr>Бұқаралық коммуникацияның негізгі сипаттамалары</vt:lpstr>
      <vt:lpstr>Бұқаралық коммуникацияның анықтамасы</vt:lpstr>
      <vt:lpstr>Бұқаралық коммуникация</vt:lpstr>
      <vt:lpstr>Жүйедегі революциялық өзгерістер, ақпаратты беру, сақтау және түрлендіру</vt:lpstr>
      <vt:lpstr>Бұқаралық ақпарат құралдарының дамуы</vt:lpstr>
      <vt:lpstr>Презентация PowerPoint</vt:lpstr>
      <vt:lpstr> БАҚ маңыздылығының өсу факторлары</vt:lpstr>
      <vt:lpstr> </vt:lpstr>
      <vt:lpstr>Ақпараттық қоғам процестері</vt:lpstr>
      <vt:lpstr> Бұқаралық ақпарат құралдары «сандық түрде»</vt:lpstr>
      <vt:lpstr>БАҚ және қоғам : </vt:lpstr>
      <vt:lpstr>Медиа рилейшнз</vt:lpstr>
      <vt:lpstr>      Использованная литература :  1. Aalberg T. Populist Political Communication in Europe. Routledge, 2016. — 412 p. 2. Политическая коммуникация. Теория, образование, опыт : учеб. пос. : в 2 ч. Ч. 1 : Исследование и преподавание политической коммуникации / З. Ф.  Хубецова ; науч. ред. С. Г. Корконосенко. — М. : ООО «Смелый дизайнер»,  2017. — 142 с. 3. Алексеенко А., Жусупова А., Илеуова Г. и др. Социальный портрет современного казахстанкского общества.- А.: ИМЭП при Фонде Первого Президента, 2015 г.  4. Drezner, Daniel and Henr y Farrell. “The Power an d Politics of Blogs.” In Proceedings of the Annual Meeting of the American Political Science Association, 2014. 5. Анохина Н.В., Малаканова О.А. Политическая коммуникация // Политический процесс: основные аспекты и способы анализа / под ред. Е.Ю. Мелешкиной. М: "Инфра-М", 2017. 302 с.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pc</dc:creator>
  <cp:lastModifiedBy>aigul.abzhapparova@gmail.com</cp:lastModifiedBy>
  <cp:revision>53</cp:revision>
  <dcterms:created xsi:type="dcterms:W3CDTF">2019-11-06T03:32:13Z</dcterms:created>
  <dcterms:modified xsi:type="dcterms:W3CDTF">2020-10-08T03:11:34Z</dcterms:modified>
</cp:coreProperties>
</file>